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T Sans Narrow"/>
      <p:regular r:id="rId25"/>
      <p:bold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Narrow-bold.fntdata"/><Relationship Id="rId25" Type="http://schemas.openxmlformats.org/officeDocument/2006/relationships/font" Target="fonts/PTSansNarrow-regular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a6c644fe4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ca6c644fe4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a6c644fe4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ca6c644fe4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a6c644fe4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a6c644fe4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a6c644fe4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ca6c644fe4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a6c644fe4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ca6c644fe4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a6c644fe4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ca6c644fe4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a6c644fe4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a6c644fe4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a6c644fe4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a6c644fe4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a6c644fe4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ca6c644fe4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a6c644fe4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ca6c644fe4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a6c644fe4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a6c644fe4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a6c644fe4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a6c644fe4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a6c644fe4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a6c644fe4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a6c644fe4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a6c644fe4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a6c644fe4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a6c644fe4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a6c644fe4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a6c644fe4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ee6b5d3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ee6b5d3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a6c644fe4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a6c644fe4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Autistic Leather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THRIVE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Problem-Solving</a:t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311700" y="1255650"/>
            <a:ext cx="30000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Compromise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Stimming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Unmasking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Do-overs</a:t>
            </a: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311700" y="2426800"/>
            <a:ext cx="39000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Nonverbal Options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Texting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Passing notes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Signing</a:t>
            </a:r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311700" y="3580050"/>
            <a:ext cx="36693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★"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Communication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Say what you mean!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Thesaurus</a:t>
            </a:r>
            <a:endParaRPr/>
          </a:p>
        </p:txBody>
      </p:sp>
      <p:sp>
        <p:nvSpPr>
          <p:cNvPr id="126" name="Google Shape;126;p22"/>
          <p:cNvSpPr txBox="1"/>
          <p:nvPr/>
        </p:nvSpPr>
        <p:spPr>
          <a:xfrm>
            <a:off x="4105850" y="1266175"/>
            <a:ext cx="41421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Sensory Accommodation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Gloves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Headphones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Sunglasses</a:t>
            </a:r>
            <a:endParaRPr/>
          </a:p>
        </p:txBody>
      </p:sp>
      <p:sp>
        <p:nvSpPr>
          <p:cNvPr id="127" name="Google Shape;127;p22"/>
          <p:cNvSpPr txBox="1"/>
          <p:nvPr/>
        </p:nvSpPr>
        <p:spPr>
          <a:xfrm>
            <a:off x="4105850" y="2422250"/>
            <a:ext cx="4488300" cy="18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★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Accountability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Lean into the dynamic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Reach out to your community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Daily check-ins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Location sharing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Body doubling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8451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★"/>
            </a:pPr>
            <a:r>
              <a:rPr lang="en" sz="2600"/>
              <a:t>Calendars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★"/>
            </a:pPr>
            <a:r>
              <a:rPr lang="en" sz="2600"/>
              <a:t>Schedules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★"/>
            </a:pPr>
            <a:r>
              <a:rPr lang="en" sz="2600"/>
              <a:t>Budgets</a:t>
            </a:r>
            <a:endParaRPr sz="2600"/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34" name="Google Shape;134;p23"/>
          <p:cNvSpPr txBox="1"/>
          <p:nvPr/>
        </p:nvSpPr>
        <p:spPr>
          <a:xfrm>
            <a:off x="3072000" y="254822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…oh my!</a:t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Protocols</a:t>
            </a:r>
            <a:r>
              <a:rPr lang="en"/>
              <a:t> should serve the dynamic.</a:t>
            </a:r>
            <a:endParaRPr/>
          </a:p>
        </p:txBody>
      </p:sp>
      <p:sp>
        <p:nvSpPr>
          <p:cNvPr id="140" name="Google Shape;140;p24"/>
          <p:cNvSpPr txBox="1"/>
          <p:nvPr>
            <p:ph idx="4294967295" type="body"/>
          </p:nvPr>
        </p:nvSpPr>
        <p:spPr>
          <a:xfrm>
            <a:off x="1445700" y="2922350"/>
            <a:ext cx="6252600" cy="20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Let it be weird.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Neurodivergent Love Locutions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922925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Infodumping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Parallel Play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Support Swapping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Deep Pressure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Penguin Pebbling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Sensation</a:t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SzPts val="2700"/>
              <a:buChar char="★"/>
            </a:pPr>
            <a:r>
              <a:rPr lang="en" sz="2700"/>
              <a:t>Sights</a:t>
            </a:r>
            <a:endParaRPr sz="2900"/>
          </a:p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SzPts val="2700"/>
              <a:buChar char="★"/>
            </a:pPr>
            <a:r>
              <a:rPr lang="en" sz="2700"/>
              <a:t>Sounds</a:t>
            </a:r>
            <a:endParaRPr sz="2700"/>
          </a:p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SzPts val="2700"/>
              <a:buChar char="★"/>
            </a:pPr>
            <a:r>
              <a:rPr lang="en" sz="2700"/>
              <a:t>Smells</a:t>
            </a:r>
            <a:endParaRPr sz="2700"/>
          </a:p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SzPts val="2700"/>
              <a:buChar char="★"/>
            </a:pPr>
            <a:r>
              <a:rPr lang="en" sz="2700"/>
              <a:t>Tastes</a:t>
            </a:r>
            <a:endParaRPr sz="2700"/>
          </a:p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SzPts val="2700"/>
              <a:buChar char="★"/>
            </a:pPr>
            <a:r>
              <a:rPr lang="en" sz="2700"/>
              <a:t>Textures</a:t>
            </a:r>
            <a:endParaRPr sz="2700"/>
          </a:p>
          <a:p>
            <a:pPr indent="-400050" lvl="0" marL="914400" rtl="0" algn="l">
              <a:spcBef>
                <a:spcPts val="0"/>
              </a:spcBef>
              <a:spcAft>
                <a:spcPts val="0"/>
              </a:spcAft>
              <a:buSzPts val="2700"/>
              <a:buChar char="★"/>
            </a:pPr>
            <a:r>
              <a:rPr lang="en" sz="2700"/>
              <a:t>Thoughts</a:t>
            </a:r>
            <a:endParaRPr sz="2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Kink Reframing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922925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Deep Pressure </a:t>
            </a:r>
            <a:r>
              <a:rPr lang="en" sz="2300">
                <a:solidFill>
                  <a:schemeClr val="lt2"/>
                </a:solidFill>
              </a:rPr>
              <a:t>→</a:t>
            </a:r>
            <a:r>
              <a:rPr lang="en"/>
              <a:t> Bondage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Thumb-sucking </a:t>
            </a:r>
            <a:r>
              <a:rPr lang="en" sz="2300">
                <a:solidFill>
                  <a:schemeClr val="lt2"/>
                </a:solidFill>
              </a:rPr>
              <a:t>→</a:t>
            </a:r>
            <a:r>
              <a:rPr lang="en"/>
              <a:t> Littles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Dermatillomania </a:t>
            </a:r>
            <a:r>
              <a:rPr lang="en" sz="2300">
                <a:solidFill>
                  <a:schemeClr val="lt2"/>
                </a:solidFill>
              </a:rPr>
              <a:t>→</a:t>
            </a:r>
            <a:r>
              <a:rPr lang="en"/>
              <a:t> Piquerism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Overstimulation </a:t>
            </a:r>
            <a:r>
              <a:rPr lang="en" sz="2300">
                <a:solidFill>
                  <a:schemeClr val="lt2"/>
                </a:solidFill>
              </a:rPr>
              <a:t>→</a:t>
            </a:r>
            <a:r>
              <a:rPr lang="en"/>
              <a:t> Sensory Deprivation and/or Mindfuck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Special Interest </a:t>
            </a:r>
            <a:r>
              <a:rPr lang="en" sz="2300">
                <a:solidFill>
                  <a:schemeClr val="lt2"/>
                </a:solidFill>
              </a:rPr>
              <a:t>→</a:t>
            </a:r>
            <a:r>
              <a:rPr lang="en"/>
              <a:t> Dollification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Biting </a:t>
            </a:r>
            <a:r>
              <a:rPr lang="en" sz="2300">
                <a:solidFill>
                  <a:schemeClr val="lt2"/>
                </a:solidFill>
              </a:rPr>
              <a:t>→</a:t>
            </a:r>
            <a:r>
              <a:rPr lang="en"/>
              <a:t> Biting </a:t>
            </a:r>
            <a:endParaRPr/>
          </a:p>
        </p:txBody>
      </p:sp>
      <p:sp>
        <p:nvSpPr>
          <p:cNvPr id="159" name="Google Shape;159;p27"/>
          <p:cNvSpPr txBox="1"/>
          <p:nvPr/>
        </p:nvSpPr>
        <p:spPr>
          <a:xfrm>
            <a:off x="3072000" y="33375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(in a sexy way)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Munches &amp; Play Parties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Buddy System</a:t>
            </a:r>
            <a:endParaRPr sz="2200"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Exit Strategy</a:t>
            </a:r>
            <a:endParaRPr sz="2200"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Earplugs</a:t>
            </a:r>
            <a:endParaRPr sz="2200"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Aftercare</a:t>
            </a:r>
            <a:endParaRPr sz="2200"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Virtual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66" name="Google Shape;166;p28"/>
          <p:cNvSpPr txBox="1"/>
          <p:nvPr/>
        </p:nvSpPr>
        <p:spPr>
          <a:xfrm>
            <a:off x="311700" y="3408425"/>
            <a:ext cx="3623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Seek out neurodiversity!</a:t>
            </a:r>
            <a:endParaRPr b="1" sz="28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Create your own space!</a:t>
            </a:r>
            <a:endParaRPr b="1" sz="28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89985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Master Devyn Stone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Drummer Pony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Master Penguin &amp; slave ginna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Raven Kaldera &amp; Joshua Tenpenny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My Daddy, Treyson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41947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 sz="2100"/>
              <a:t>autisticadvocacy.org</a:t>
            </a:r>
            <a:endParaRPr sz="2100"/>
          </a:p>
          <a:p>
            <a:pPr indent="-341947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 sz="2100"/>
              <a:t>awnnetwork.org</a:t>
            </a:r>
            <a:endParaRPr sz="2100"/>
          </a:p>
          <a:p>
            <a:pPr indent="-341947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 sz="2100"/>
              <a:t>stimpunks.org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FOLLOW AUTISTIC PRESENTERS!</a:t>
            </a:r>
            <a:endParaRPr b="1" sz="24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1496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 sz="1600"/>
              <a:t>Devyn Stone</a:t>
            </a:r>
            <a:endParaRPr sz="1600"/>
          </a:p>
          <a:p>
            <a:pPr indent="-31496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 sz="1600"/>
              <a:t>Drummer Pony</a:t>
            </a:r>
            <a:endParaRPr sz="1600"/>
          </a:p>
          <a:p>
            <a:pPr indent="-31496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 sz="1600"/>
              <a:t>Gloria Jackson-Nefertiti</a:t>
            </a:r>
            <a:endParaRPr sz="1600"/>
          </a:p>
          <a:p>
            <a:pPr indent="-31496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 sz="1600"/>
              <a:t>HannahTheScribe</a:t>
            </a:r>
            <a:endParaRPr sz="1600"/>
          </a:p>
          <a:p>
            <a:pPr indent="-31496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 sz="1600"/>
              <a:t>Kade</a:t>
            </a:r>
            <a:endParaRPr sz="1600"/>
          </a:p>
          <a:p>
            <a:pPr indent="-31496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 sz="1600"/>
              <a:t>Lord Allen</a:t>
            </a:r>
            <a:endParaRPr sz="1600"/>
          </a:p>
          <a:p>
            <a:pPr indent="-31496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 sz="1600"/>
              <a:t>Mx Pucks A’Plenty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7070" y="1476225"/>
            <a:ext cx="3410251" cy="10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6075" y="465925"/>
            <a:ext cx="23812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4005" y="2820050"/>
            <a:ext cx="2805384" cy="14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girl Calyco</a:t>
            </a:r>
            <a:endParaRPr/>
          </a:p>
        </p:txBody>
      </p:sp>
      <p:sp>
        <p:nvSpPr>
          <p:cNvPr id="187" name="Google Shape;187;p31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Autistic Leather</a:t>
            </a:r>
            <a:endParaRPr/>
          </a:p>
        </p:txBody>
      </p:sp>
      <p:sp>
        <p:nvSpPr>
          <p:cNvPr id="188" name="Google Shape;188;p3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waffletaxi@gmail.com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Fetlife: @</a:t>
            </a:r>
            <a:r>
              <a:rPr lang="en"/>
              <a:t>Calyco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Facebook: /waffletaxi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Instagram: @waffletaxi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Cashapp: $waffletaxi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Venmo: @waffletaxi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Warning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Ableism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Consent Violation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Mental Illness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Self-Harm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Trauma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girl Calyco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Leather est. 2010</a:t>
            </a:r>
            <a:endParaRPr sz="1800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FL </a:t>
            </a:r>
            <a:r>
              <a:rPr lang="en" sz="2300">
                <a:solidFill>
                  <a:schemeClr val="lt2"/>
                </a:solidFill>
              </a:rPr>
              <a:t>→ </a:t>
            </a:r>
            <a:r>
              <a:rPr lang="en" sz="1800"/>
              <a:t>WA</a:t>
            </a:r>
            <a:endParaRPr sz="1800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Owned</a:t>
            </a:r>
            <a:endParaRPr sz="1800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Polyamorous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Autistic</a:t>
            </a:r>
            <a:endParaRPr/>
          </a:p>
        </p:txBody>
      </p:sp>
      <p:sp>
        <p:nvSpPr>
          <p:cNvPr id="80" name="Google Shape;80;p15"/>
          <p:cNvSpPr txBox="1"/>
          <p:nvPr>
            <p:ph idx="4294967295" type="body"/>
          </p:nvPr>
        </p:nvSpPr>
        <p:spPr>
          <a:xfrm>
            <a:off x="4832400" y="11137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MAsT: Everett</a:t>
            </a:r>
            <a:br>
              <a:rPr b="1" lang="en" sz="2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/>
              <a:t>Secretary/Treasurer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Leather Reign</a:t>
            </a:r>
            <a:br>
              <a:rPr b="1" lang="en" sz="2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/>
              <a:t>Weekend Fun Coordinator</a:t>
            </a:r>
            <a:br>
              <a:rPr lang="en"/>
            </a:br>
            <a:r>
              <a:rPr lang="en"/>
              <a:t>Scholarship Committee Chair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4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Stone Soup</a:t>
            </a:r>
            <a:br>
              <a:rPr b="1" lang="en" sz="24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/>
              <a:t>Registration girl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many ways to be autistic.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Autism Spectrum Disorder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“a neurological and developmental disorder that affects how people interact with others, communicate, learn, and behave”</a:t>
            </a:r>
            <a:endParaRPr sz="2200"/>
          </a:p>
          <a:p>
            <a:pPr indent="-304800" lvl="0" marL="457200" rtl="0" algn="r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Char char="-"/>
            </a:pPr>
            <a:r>
              <a:rPr lang="en" sz="1200">
                <a:solidFill>
                  <a:schemeClr val="lt2"/>
                </a:solidFill>
              </a:rPr>
              <a:t>National Institute of Mental Health</a:t>
            </a:r>
            <a:endParaRPr sz="1200">
              <a:solidFill>
                <a:schemeClr val="lt2"/>
              </a:solidFill>
            </a:endParaRPr>
          </a:p>
          <a:p>
            <a:pPr indent="-342900" lvl="0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Difficulty reading &amp; expressing emotions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Difficulty with sudden change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Honest, direct, and blunt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Takes things literally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Sensory sensitivity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Passionate about interests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Repetitive behaviors and stims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 of Disability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5403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Medical:</a:t>
            </a:r>
            <a:endParaRPr b="1" sz="22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The person is disabled by abnormalities </a:t>
            </a:r>
            <a:r>
              <a:rPr lang="en" sz="2200"/>
              <a:t>that must be fixed, cured, or masked to fit the environment.</a:t>
            </a:r>
            <a:endParaRPr sz="2200"/>
          </a:p>
        </p:txBody>
      </p:sp>
      <p:sp>
        <p:nvSpPr>
          <p:cNvPr id="98" name="Google Shape;98;p18"/>
          <p:cNvSpPr txBox="1"/>
          <p:nvPr>
            <p:ph idx="4294967295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Social:</a:t>
            </a:r>
            <a:endParaRPr b="1" sz="22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The person is disabled by the environment, which must be adapted to accommodate the needs of the individual.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SzPts val="2100"/>
              <a:buChar char="★"/>
            </a:pPr>
            <a:r>
              <a:rPr lang="en" sz="2100"/>
              <a:t>Boundaries</a:t>
            </a:r>
            <a:endParaRPr b="1" sz="24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SzPts val="2100"/>
              <a:buChar char="★"/>
            </a:pPr>
            <a:r>
              <a:rPr lang="en" sz="2100"/>
              <a:t>Filtering</a:t>
            </a:r>
            <a:endParaRPr sz="2100"/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SzPts val="2100"/>
              <a:buChar char="★"/>
            </a:pPr>
            <a:r>
              <a:rPr lang="en" sz="2100"/>
              <a:t>Negotiation</a:t>
            </a:r>
            <a:endParaRPr b="1" sz="24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5" name="Google Shape;105;p19"/>
          <p:cNvSpPr txBox="1"/>
          <p:nvPr>
            <p:ph idx="4294967295" type="body"/>
          </p:nvPr>
        </p:nvSpPr>
        <p:spPr>
          <a:xfrm>
            <a:off x="4832400" y="885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Honesty</a:t>
            </a:r>
            <a:endParaRPr b="1" sz="36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Transparency</a:t>
            </a:r>
            <a:endParaRPr b="1" sz="36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Directness</a:t>
            </a:r>
            <a:endParaRPr b="1" sz="36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152" y="413902"/>
            <a:ext cx="4315701" cy="4315701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Mental Health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4110700" y="134705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Learn your triggers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Have a plan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Listen generously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Be gentle with yourself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Lean into the dynamic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/>
              <a:t>Trust your community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17" name="Google Shape;117;p21"/>
          <p:cNvSpPr txBox="1"/>
          <p:nvPr>
            <p:ph idx="4294967295" type="body"/>
          </p:nvPr>
        </p:nvSpPr>
        <p:spPr>
          <a:xfrm>
            <a:off x="899850" y="126632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Anxiety</a:t>
            </a:r>
            <a:endParaRPr b="1" sz="21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Depression</a:t>
            </a:r>
            <a:endParaRPr b="1" sz="21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Executive Dysfunction</a:t>
            </a:r>
            <a:endParaRPr b="1" sz="21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Hypervigilance</a:t>
            </a:r>
            <a:endParaRPr b="1" sz="21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Loops</a:t>
            </a:r>
            <a:endParaRPr b="1" sz="21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Masking</a:t>
            </a:r>
            <a:endParaRPr b="1" sz="21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Meltdowns</a:t>
            </a:r>
            <a:endParaRPr b="1" sz="21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1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Overstimulation</a:t>
            </a:r>
            <a:endParaRPr b="1" sz="21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